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74" r:id="rId7"/>
    <p:sldId id="260" r:id="rId8"/>
    <p:sldId id="264" r:id="rId9"/>
    <p:sldId id="265" r:id="rId10"/>
    <p:sldId id="267" r:id="rId11"/>
    <p:sldId id="275" r:id="rId12"/>
    <p:sldId id="276" r:id="rId13"/>
    <p:sldId id="277" r:id="rId14"/>
    <p:sldId id="271" r:id="rId15"/>
    <p:sldId id="270" r:id="rId16"/>
    <p:sldId id="272" r:id="rId17"/>
    <p:sldId id="268" r:id="rId18"/>
    <p:sldId id="263" r:id="rId19"/>
    <p:sldId id="269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2762C-5191-4172-A2F0-60FECE294B1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DF873-F2FE-4C8D-8D98-E54691E6F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75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823423" cy="3384376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в современном земледелии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429309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Преподаватель: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Есаулко Александр Николаевич</a:t>
            </a:r>
          </a:p>
          <a:p>
            <a:pPr algn="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 с.-х. наук, профессор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0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4285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и превращение магния в почве.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14876" y="3211841"/>
          <a:ext cx="4143372" cy="1717357"/>
        </p:xfrm>
        <a:graphic>
          <a:graphicData uri="http://schemas.openxmlformats.org/drawingml/2006/table">
            <a:tbl>
              <a:tblPr/>
              <a:tblGrid>
                <a:gridCol w="2071686"/>
                <a:gridCol w="2071686"/>
              </a:tblGrid>
              <a:tr h="57245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почвы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Валовое содержание,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2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Подзолистые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2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Лесостепные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2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Чернозем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2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Серозем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86314" y="2285992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Среднее валовое содержание магния в различных типах почв России (в % на сухое вещество):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642918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почве магний присутствует в форме различных минералов (доломита, вермикулита,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иллита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монтмориллонита, хлорита и др.), в обменной форме в почвенном поглощающем комплексе и в ионной форме в почвенном растворе. Корни растений могут поглощать растворимый и обменный магний, который должен сначала перейти в почвенный раствор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3143249"/>
          <a:ext cx="3929090" cy="1785949"/>
        </p:xfrm>
        <a:graphic>
          <a:graphicData uri="http://schemas.openxmlformats.org/drawingml/2006/table">
            <a:tbl>
              <a:tblPr/>
              <a:tblGrid>
                <a:gridCol w="1926025"/>
                <a:gridCol w="2003065"/>
              </a:tblGrid>
              <a:tr h="89297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Режим почвы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магния, мг/л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Промывной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12 до 48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Непромывной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48 до 195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71472" y="2363924"/>
            <a:ext cx="407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почвенном растворе магния обычно содержится: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F:\01 Лекция Есаулко\seroz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7" y="5169705"/>
            <a:ext cx="1919301" cy="1402566"/>
          </a:xfrm>
          <a:prstGeom prst="roundRect">
            <a:avLst/>
          </a:prstGeom>
          <a:noFill/>
        </p:spPr>
      </p:pic>
      <p:pic>
        <p:nvPicPr>
          <p:cNvPr id="9218" name="Picture 2" descr="F:\01 Лекция Есаулко\1-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5142560"/>
            <a:ext cx="2140759" cy="1429711"/>
          </a:xfrm>
          <a:prstGeom prst="roundRect">
            <a:avLst/>
          </a:prstGeom>
          <a:noFill/>
        </p:spPr>
      </p:pic>
      <p:pic>
        <p:nvPicPr>
          <p:cNvPr id="9219" name="Picture 3" descr="F:\01 Лекция Есаулко\chenazem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1" y="5169705"/>
            <a:ext cx="2044547" cy="1402566"/>
          </a:xfrm>
          <a:prstGeom prst="roundRect">
            <a:avLst/>
          </a:prstGeom>
          <a:noFill/>
        </p:spPr>
      </p:pic>
      <p:pic>
        <p:nvPicPr>
          <p:cNvPr id="9220" name="Picture 4" descr="F:\01 Лекция Есаулко\Grfso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169706"/>
            <a:ext cx="2214578" cy="140256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94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01 Лекция Есаулко\Инф\-.jpg"/>
          <p:cNvPicPr>
            <a:picLocks noChangeAspect="1" noChangeArrowheads="1"/>
          </p:cNvPicPr>
          <p:nvPr/>
        </p:nvPicPr>
        <p:blipFill>
          <a:blip r:embed="rId2" cstate="print"/>
          <a:srcRect t="3998" b="2400"/>
          <a:stretch>
            <a:fillRect/>
          </a:stretch>
        </p:blipFill>
        <p:spPr bwMode="auto">
          <a:xfrm>
            <a:off x="6188574" y="4612793"/>
            <a:ext cx="2669706" cy="2030918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572008"/>
            <a:ext cx="55721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Поглощение магния растениями зависит не только от содержания его в доступной форме в почве; на нем сказывается и антагонизм катионов, присутствующих в почвенном растворе. Например, аммиачные формы азотных удобрений, а также калийные удобрения ухудшают поглощение магния растениями, а нитратные - улучшают.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9" y="428604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 fontAlgn="base"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При определении потребности в магниевых удобрениях необходимо учитывать наличие магния в почвенно-поглощающем комплексе 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обменном состоянии.</a:t>
            </a:r>
          </a:p>
          <a:p>
            <a:pPr indent="360680" algn="just" fontAlgn="base"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кальция и магния от всей емкости поглощения ориентировочно составляет: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2143116"/>
          <a:ext cx="8358246" cy="2286016"/>
        </p:xfrm>
        <a:graphic>
          <a:graphicData uri="http://schemas.openxmlformats.org/drawingml/2006/table">
            <a:tbl>
              <a:tblPr/>
              <a:tblGrid>
                <a:gridCol w="4178686"/>
                <a:gridCol w="4179560"/>
              </a:tblGrid>
              <a:tr h="28575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почвы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 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Mg 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торфяно-подзолистых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дерново-подзолистых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лесостепных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обыкновенных черноземах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мощных черноземах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каштановых почвах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сероземах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значительное влияние на подкисление почвы оказывают вынос кальция и магния урожаем и их вымывание из пахотного слоя осадками. </a:t>
            </a:r>
          </a:p>
          <a:p>
            <a:pPr indent="35560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Вынос магния с урожаем зависит от культуры, урожая, типа почвы и других условий. 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701048"/>
          <a:ext cx="8501121" cy="4728348"/>
        </p:xfrm>
        <a:graphic>
          <a:graphicData uri="http://schemas.openxmlformats.org/drawingml/2006/table">
            <a:tbl>
              <a:tblPr/>
              <a:tblGrid>
                <a:gridCol w="3916057"/>
                <a:gridCol w="2371209"/>
                <a:gridCol w="2213855"/>
              </a:tblGrid>
              <a:tr h="3414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Вынос кг/т 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продукции в пересчете на оксиды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MgO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MgO+CaO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Пшеница, рожь, ячмень, овес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11-15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Гречиха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22-26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Горох, фасоль, нут, чина, соя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40-45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Сахарная свекла (корни)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1,1-1,3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3,6-4,2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Кормовые корнеплоды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0,8-1,2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Картофель (клубни)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1,3-1,6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Кормовой люпин (зеленая масса)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4,1-4,4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Клевер красный (сено)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16-18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Люцерна (сено)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52-58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Многолетние и однолетние травы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38-42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Капуста </a:t>
                      </a:r>
                      <a:r>
                        <a:rPr lang="ru-RU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белокачанная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469827"/>
            <a:ext cx="87154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Недостаток магния может наблюдаться при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почвы ниже 4,2. Оптимум усвоения магния растениями лежит в пределах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5,0 – 5,5.</a:t>
            </a:r>
          </a:p>
          <a:p>
            <a:pPr indent="355600"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Потери магния из почвы в результате вымывания составляют примерно 10-20 кг с 1 га. Более высокими они бывают во влажные годы и на легких почвах, а также при внесении сопутствующих минеральных удобрений.</a:t>
            </a:r>
          </a:p>
          <a:p>
            <a:pPr indent="355600"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поддержания положительного баланса магния в почве требуется ежегодное его внесение в количестве 30-^40 кг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1 га.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Магний вносят в почву с известковыми материалами, калийными удобрениями, содержащими этот элемент, с навозом и т.д. В 30 т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полуперепревшего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навоза содержится 30-40 кг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01 Лекция Есаулко\Инф\24923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8654" y="4429132"/>
            <a:ext cx="5012502" cy="2143140"/>
          </a:xfrm>
          <a:prstGeom prst="roundRect">
            <a:avLst/>
          </a:prstGeom>
          <a:noFill/>
        </p:spPr>
      </p:pic>
      <p:pic>
        <p:nvPicPr>
          <p:cNvPr id="5" name="Picture 3" descr="F:\01 Лекция Есаулко\Инф\topr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57" y="4500570"/>
            <a:ext cx="3624425" cy="208120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01 Лекция Есаулко\Инф\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73" y="1214422"/>
            <a:ext cx="8657245" cy="4572032"/>
          </a:xfrm>
          <a:prstGeom prst="round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Известкование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35824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ИЗМЕНЕНИЯ, ВЫЗЫВАЕМЫЕ ИЗВЕСТКОВАНИЕМ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3556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Устраняется обменная и уменьшается гидролитическая кислотность, улучшается катионный состав ППК </a:t>
            </a:r>
          </a:p>
          <a:p>
            <a:pPr indent="3556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Активизируются микробиологические процессы </a:t>
            </a:r>
          </a:p>
          <a:p>
            <a:pPr indent="3556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Усиливается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азотфиксация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(симбиотическая, 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ассоциативная и свободноживущими микроорганизмами)  </a:t>
            </a:r>
          </a:p>
          <a:p>
            <a:pPr indent="3556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Возрастает содержание N0*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(доломит), 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подвижного Р205 </a:t>
            </a:r>
          </a:p>
          <a:p>
            <a:pPr indent="3556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Снижается содержание токсичных форм А1, Мп </a:t>
            </a:r>
          </a:p>
          <a:p>
            <a:pPr indent="3556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Снижается доступность растениям Ре, Си, Ъ, Мп  </a:t>
            </a:r>
          </a:p>
          <a:p>
            <a:pPr indent="3556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Возрастает доступность растениям N. Р,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 </a:t>
            </a:r>
          </a:p>
          <a:p>
            <a:pPr indent="3556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Возрастает качество гумуса </a:t>
            </a:r>
          </a:p>
          <a:p>
            <a:pPr indent="3556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Улучшаются физические свойства почв,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водопоглощающая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способность, водопроницаемость почв </a:t>
            </a:r>
          </a:p>
          <a:p>
            <a:pPr indent="3556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Повышается эффективность минеральных удобрений </a:t>
            </a:r>
          </a:p>
          <a:p>
            <a:pPr indent="3556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Возрастает иммобилизация ТМ </a:t>
            </a:r>
          </a:p>
          <a:p>
            <a:pPr indent="3556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Улучшается качество выращиваемой продукции 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01 Лекция Есаулко\Инф\Известковые-удобр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63729" cy="37862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357694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Внесение кальция при известковании устраняет вредное влияние в кислых почвах подвижных алюминия, железа и марганца, формирует и сохраняет структуру почвы.</a:t>
            </a:r>
          </a:p>
          <a:p>
            <a:pPr indent="354013"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Потребность в кальции возникает при большой освещенности.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785794"/>
            <a:ext cx="84296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Существует несколько путей обеспечения растений магнием:</a:t>
            </a:r>
          </a:p>
          <a:p>
            <a:pPr indent="355600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известкование почв магнийсодержащими известковыми удобрениями: в один прием в больших дозах вносятся известковые удобрения, обеспечивающие питание всех культур севооборота магнием и устраняющие - применение магниевых и магнийсодержащих минеральных удобрений под каждую культуру севооборота с учетом ее биологической потребности в этом элементе;</a:t>
            </a:r>
          </a:p>
          <a:p>
            <a:pPr indent="355600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использование органических удобрений, в химическом составе которых имеется магний в пределах 0,01-0,09%.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214290"/>
            <a:ext cx="842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Известкование</a:t>
            </a:r>
          </a:p>
        </p:txBody>
      </p:sp>
      <p:pic>
        <p:nvPicPr>
          <p:cNvPr id="5122" name="Picture 2" descr="F:\01 Лекция Есаулко\Инф\5cb375275d5035cb375275d545.jpg"/>
          <p:cNvPicPr>
            <a:picLocks noChangeAspect="1" noChangeArrowheads="1"/>
          </p:cNvPicPr>
          <p:nvPr/>
        </p:nvPicPr>
        <p:blipFill>
          <a:blip r:embed="rId2"/>
          <a:srcRect t="20429" b="15369"/>
          <a:stretch>
            <a:fillRect/>
          </a:stretch>
        </p:blipFill>
        <p:spPr bwMode="auto">
          <a:xfrm>
            <a:off x="522277" y="5143536"/>
            <a:ext cx="3263905" cy="1571612"/>
          </a:xfrm>
          <a:prstGeom prst="roundRect">
            <a:avLst/>
          </a:prstGeom>
          <a:noFill/>
        </p:spPr>
      </p:pic>
      <p:pic>
        <p:nvPicPr>
          <p:cNvPr id="5123" name="Picture 3" descr="F:\01 Лекция Есаулко\Инф\___________50____.jpg"/>
          <p:cNvPicPr>
            <a:picLocks noChangeAspect="1" noChangeArrowheads="1"/>
          </p:cNvPicPr>
          <p:nvPr/>
        </p:nvPicPr>
        <p:blipFill>
          <a:blip r:embed="rId3"/>
          <a:srcRect l="-2326" t="9186" b="17463"/>
          <a:stretch>
            <a:fillRect/>
          </a:stretch>
        </p:blipFill>
        <p:spPr bwMode="auto">
          <a:xfrm>
            <a:off x="5715008" y="5143512"/>
            <a:ext cx="3143272" cy="1500198"/>
          </a:xfrm>
          <a:prstGeom prst="roundRect">
            <a:avLst/>
          </a:prstGeom>
          <a:noFill/>
        </p:spPr>
      </p:pic>
      <p:pic>
        <p:nvPicPr>
          <p:cNvPr id="5125" name="Picture 5" descr="F:\01 Лекция Есаулко\Инф\maxresdefault.jpg"/>
          <p:cNvPicPr>
            <a:picLocks noChangeAspect="1" noChangeArrowheads="1"/>
          </p:cNvPicPr>
          <p:nvPr/>
        </p:nvPicPr>
        <p:blipFill>
          <a:blip r:embed="rId4" cstate="print"/>
          <a:srcRect l="20087" t="10833" r="19756" b="8958"/>
          <a:stretch>
            <a:fillRect/>
          </a:stretch>
        </p:blipFill>
        <p:spPr bwMode="auto">
          <a:xfrm>
            <a:off x="4214810" y="5357826"/>
            <a:ext cx="1143008" cy="1143008"/>
          </a:xfrm>
          <a:prstGeom prst="flowChartConnector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71480"/>
            <a:ext cx="847494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Гипсование почв - внесение в почву гипса для улучшения ее химических, физических и биологических свойств. </a:t>
            </a:r>
          </a:p>
          <a:p>
            <a:pPr indent="354013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Из-за высокой кислотности в почвенных растворах появляются вредные для растений и микроорганизмов соединения алюминия, железа, марганца. 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нейтрализации почвенной кислотности в почву вносят молотый известняк (известковую муку) или мел, жженую известь, туф, сланцевую или торфяную золу.</a:t>
            </a:r>
          </a:p>
          <a:p>
            <a:pPr indent="354013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из методов коренного улучшения солонцовых почв является их гипсование, т.е. химическая мелиорация. Для улучшения этих почв нужно изменить реакцию их и состав катионов, что достигается гипсованием.</a:t>
            </a:r>
          </a:p>
          <a:p>
            <a:pPr indent="354013"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Изменения, вызванные гипсованием, сохраняются на протяжении многих лет. 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285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Гипсование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01 Лекция Есаулко\soil-in-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539" y="4320654"/>
            <a:ext cx="3484584" cy="232305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01 Лекция Есаулко\Cal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21451"/>
            <a:ext cx="3096344" cy="23222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01 Лекция Есаулко\calcium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39" t="14134" r="10910" b="9547"/>
          <a:stretch/>
        </p:blipFill>
        <p:spPr bwMode="auto">
          <a:xfrm>
            <a:off x="4240341" y="4896928"/>
            <a:ext cx="1195755" cy="117071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99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857356" y="3857628"/>
            <a:ext cx="5572164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143140" y="1142984"/>
            <a:ext cx="492919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812" y="142852"/>
            <a:ext cx="90011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гипсовании почвы происходит следующая химическая реакция: 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+CaSO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=CaCO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+Na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(почва)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(почва)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нейтральная соль и в небольших количествах не вредит растениям.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Дозу гипса (т/га) можно рассчитать по формуле: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O=0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086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(Na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1T)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содержание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100 г почвы;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 - емкость поглощения,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100 г почвы;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глубина пахотного слоя, см;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объемный вес солонцового горизонта, г/см3.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95947"/>
            <a:ext cx="763284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r>
              <a:rPr lang="ru-RU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Роль </a:t>
            </a:r>
            <a:r>
              <a:rPr lang="en-US" sz="3200" b="1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питании растений</a:t>
            </a:r>
          </a:p>
          <a:p>
            <a:r>
              <a:rPr lang="ru-RU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Содержание и превращение кальция(</a:t>
            </a:r>
            <a:r>
              <a:rPr lang="ru-RU" sz="3200" b="1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почве</a:t>
            </a:r>
          </a:p>
          <a:p>
            <a:r>
              <a:rPr lang="ru-RU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Роль </a:t>
            </a:r>
            <a:r>
              <a:rPr lang="en-US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питании растений</a:t>
            </a:r>
          </a:p>
          <a:p>
            <a:r>
              <a:rPr lang="ru-RU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Содержание и превращение магния(</a:t>
            </a:r>
            <a:r>
              <a:rPr lang="en-US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почве</a:t>
            </a:r>
          </a:p>
          <a:p>
            <a:r>
              <a:rPr lang="ru-RU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Известкование почв</a:t>
            </a:r>
          </a:p>
          <a:p>
            <a:r>
              <a:rPr lang="ru-RU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Гипсование почв</a:t>
            </a:r>
          </a:p>
        </p:txBody>
      </p:sp>
    </p:spTree>
    <p:extLst>
      <p:ext uri="{BB962C8B-B14F-4D97-AF65-F5344CB8AC3E}">
        <p14:creationId xmlns:p14="http://schemas.microsoft.com/office/powerpoint/2010/main" xmlns="" val="18838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285992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60648"/>
            <a:ext cx="7560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кальция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питании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растений: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E:\01 Лекция Есаулко\kalciy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54" t="4000" r="11589" b="4297"/>
          <a:stretch/>
        </p:blipFill>
        <p:spPr bwMode="auto">
          <a:xfrm>
            <a:off x="528964" y="4481728"/>
            <a:ext cx="2674884" cy="216198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5866" y="4540947"/>
            <a:ext cx="1926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Кальций движется внутри </a:t>
            </a:r>
            <a:endParaRPr lang="ru-RU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растения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</a:t>
            </a:r>
            <a:endParaRPr lang="ru-RU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указанной схемой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666269"/>
            <a:ext cx="5429287" cy="37856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Кальций (</a:t>
            </a:r>
            <a:r>
              <a:rPr lang="ru-RU" sz="16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 для построения растения;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Входит в состав клеточных стенок;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во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многих метаболических процессах, происходящих внутри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лияет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обмен углеводов и белковых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Регулирует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водный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баланс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вязывает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кислоты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почвы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беспечивает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нормальные условия для развития корневой системы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растений;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лучшает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растворимость многих соединений в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почве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пособствует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поглощению растениями важных элементов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лияет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доступность растениям ряда макро- и микроэлементов.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5602014"/>
            <a:ext cx="38881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Высокий уровень содержания кальция снижает восприимчивость растений к болезням;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3347864" y="6271743"/>
            <a:ext cx="432048" cy="229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E:\01 Лекция Есаулко\kalciy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68" t="13455" r="8940" b="11248"/>
          <a:stretch/>
        </p:blipFill>
        <p:spPr bwMode="auto">
          <a:xfrm>
            <a:off x="5202303" y="4452150"/>
            <a:ext cx="3554311" cy="11669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57818" y="1214422"/>
          <a:ext cx="3643337" cy="2821083"/>
        </p:xfrm>
        <a:graphic>
          <a:graphicData uri="http://schemas.openxmlformats.org/drawingml/2006/table">
            <a:tbl>
              <a:tblPr/>
              <a:tblGrid>
                <a:gridCol w="1821479"/>
                <a:gridCol w="910929"/>
                <a:gridCol w="910929"/>
              </a:tblGrid>
              <a:tr h="696521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6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семена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листья и стебли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52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Клубни </a:t>
                      </a: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картофеля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52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Кукуруза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96,6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57818" y="785794"/>
            <a:ext cx="37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кальция, %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5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84" y="344850"/>
            <a:ext cx="9102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несение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происходит только в ситуации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острого дефицита,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уже есть снижение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продуктивности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растений и качества плодов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E:\01 Лекция Есаулко\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75447"/>
            <a:ext cx="1872208" cy="23276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1 Лекция Есаулко\gnil_plodo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75447"/>
            <a:ext cx="3230608" cy="23276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01 Лекция Есаулко\Nedostatok_calzi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75447"/>
            <a:ext cx="3096344" cy="23222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282" y="879819"/>
            <a:ext cx="8572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резком недостатке кальция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молодых листьев тормозится;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появляется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хлоротичная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пятнистость;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кончики молодых листьев становятся белыми;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края листьев закручиваются вниз, желтеют и преждевременно отмирают;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отмирает верхушечная почка;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прекращается рост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стебля;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появляться буроватая окраска или коричневые некротические пятна.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408" y="6309320"/>
            <a:ext cx="8271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Последствия дефицита кальция</a:t>
            </a:r>
            <a:endParaRPr lang="ru-RU" sz="24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1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138" y="714357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Ионы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входят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 почвенных коллоидов. Такое соединение делает почву более структурной, пористой и плодородной. Одновременно кальций влияет на соотношение ионов Н </a:t>
            </a:r>
            <a:r>
              <a:rPr lang="ru-RU" baseline="30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 ОН</a:t>
            </a:r>
            <a:r>
              <a:rPr lang="ru-RU" baseline="30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регулируя кислотность почвенного раствора – рН.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 fontAlgn="base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Недостаток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катионов кальция в почве приводит к повышению кислотности почвенного раствора.</a:t>
            </a:r>
          </a:p>
          <a:p>
            <a:pPr indent="354013" algn="just" fontAlgn="base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Повышенная кислотность почвы ухудшает рост корней и их проницаемость.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богаты кальцием тяжёлые, глинистые почвы; </a:t>
            </a:r>
          </a:p>
          <a:p>
            <a:pPr indent="354013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Убыль кальция из почвы происходит не столько в результате выноса его с урожаем сельскохозяйственных культур, сколько вследствие выщелачивания из почвы.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01 Лекция Есаулко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429131"/>
            <a:ext cx="2143140" cy="214314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01 Лекция Есаулко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000504"/>
            <a:ext cx="2857520" cy="22860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и превращение кальция в почве.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4643447"/>
          <a:ext cx="3286148" cy="1857389"/>
        </p:xfrm>
        <a:graphic>
          <a:graphicData uri="http://schemas.openxmlformats.org/drawingml/2006/table">
            <a:tbl>
              <a:tblPr/>
              <a:tblGrid>
                <a:gridCol w="1643074"/>
                <a:gridCol w="1643074"/>
              </a:tblGrid>
              <a:tr h="61912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почвы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Валовое содержание,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Подзолистые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Серые лесные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Чернозем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Серозем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0034" y="4143380"/>
            <a:ext cx="3252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Валовое содержание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кальция: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4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292857"/>
          <a:ext cx="8143932" cy="3855720"/>
        </p:xfrm>
        <a:graphic>
          <a:graphicData uri="http://schemas.openxmlformats.org/drawingml/2006/table">
            <a:tbl>
              <a:tblPr/>
              <a:tblGrid>
                <a:gridCol w="3329841"/>
                <a:gridCol w="2148131"/>
                <a:gridCol w="2665960"/>
              </a:tblGrid>
              <a:tr h="32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Сельскохозяйственная культура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 урожае (</a:t>
                      </a:r>
                      <a:r>
                        <a:rPr lang="ru-RU" sz="2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/га)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Вынос </a:t>
                      </a:r>
                      <a:r>
                        <a:rPr lang="en-US" sz="2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CaO</a:t>
                      </a:r>
                      <a:r>
                        <a:rPr lang="en-US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кг с 1 га)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Зерновые культуры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Клевер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Подсолнечник 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135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Капуста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500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Горох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20-30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40-60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Вика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20-30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40-60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Фасоль</a:t>
                      </a:r>
                      <a:endParaRPr lang="ru-RU" sz="200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20-30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40-60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Картофель</a:t>
                      </a:r>
                      <a:endParaRPr lang="ru-RU" sz="200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200-300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60-120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Сахарная свекла</a:t>
                      </a:r>
                      <a:endParaRPr lang="ru-RU" sz="200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200-300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60-120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0034" y="357166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Растения с урожаем выносят различное количество кальция: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28638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Большая часть кальция в отличие от других питательных веществ не отчуждается с сельскохозяйственной продукцией, а возвращается на поля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Больше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кальция потребляют капуста, люцерна, клевер, которые отличаются высокой чувствительностью к повышенной кислотности почвы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572008"/>
            <a:ext cx="2957358" cy="18573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E:\01 Лекция Есаулко\4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948976"/>
            <a:ext cx="2143140" cy="183708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158" y="4643446"/>
            <a:ext cx="5357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кальциевые удобрения можно отнести к четырём группам: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Карбонаты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Оксиды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Гидроксиды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Силикатные соединения кальция и магния.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14290"/>
            <a:ext cx="7858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Потери кальция из почв различного генетического типа и гранулометрического состава по данным И.А.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Шильникова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(кг/га):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1000108"/>
          <a:ext cx="6143668" cy="1748800"/>
        </p:xfrm>
        <a:graphic>
          <a:graphicData uri="http://schemas.openxmlformats.org/drawingml/2006/table">
            <a:tbl>
              <a:tblPr/>
              <a:tblGrid>
                <a:gridCol w="3071513"/>
                <a:gridCol w="3072155"/>
              </a:tblGrid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Почвы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Потери 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кг/га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дерново-подзолистая суглинистая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151-162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супесчаная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198-207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серая лесная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161-170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торфяная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196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3000372"/>
            <a:ext cx="850112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Ежегодно вымывается 10-50 г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1 м².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Внесение удобрений ускоряет потерю кальция из почвы. Например, аммоний удобрений вытесняет кальций из поглощающего комплекса, который теряется с просачивающимися водами. Внесение 1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сульфата аммония влечет за собой потерю кальция, эквивалентную примерно 1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карбоната кальция.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в питательный раствор кальция восстанавливает физиологическую уравновешенность раствора.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928670"/>
            <a:ext cx="435771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Магний (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Mg)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60363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Влияет на окислительно-восстановительные процессы в растениях;</a:t>
            </a:r>
          </a:p>
          <a:p>
            <a:pPr indent="360363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Активизирует многие ферментативные процессы;</a:t>
            </a:r>
          </a:p>
          <a:p>
            <a:pPr indent="360363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более подвижен, в отличии от кальция;</a:t>
            </a:r>
          </a:p>
          <a:p>
            <a:pPr indent="360363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Ускоряет образование углеводов;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Транспортирует фосфор;</a:t>
            </a:r>
          </a:p>
          <a:p>
            <a:pPr indent="360363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Ускоряет синтез сахаров; </a:t>
            </a:r>
          </a:p>
          <a:p>
            <a:pPr indent="360363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Перераспределяет крахмал; </a:t>
            </a:r>
          </a:p>
          <a:p>
            <a:pPr indent="360363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образование жира; </a:t>
            </a:r>
          </a:p>
          <a:p>
            <a:pPr indent="360363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Фиксирует азот в клубеньках бобовых.</a:t>
            </a:r>
          </a:p>
          <a:p>
            <a:pPr indent="360363">
              <a:buFont typeface="Wingdings" pitchFamily="2" charset="2"/>
              <a:buChar char="§"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F:\01 Лекция Есаулко\Инф\nehvatka-magniya-v-rasteniy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332844"/>
            <a:ext cx="8426462" cy="223942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14876" y="1714488"/>
          <a:ext cx="4143404" cy="2506105"/>
        </p:xfrm>
        <a:graphic>
          <a:graphicData uri="http://schemas.openxmlformats.org/drawingml/2006/table">
            <a:tbl>
              <a:tblPr/>
              <a:tblGrid>
                <a:gridCol w="2071486"/>
                <a:gridCol w="2071918"/>
              </a:tblGrid>
              <a:tr h="39149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%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71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Зерно озимой пшеницы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9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Горох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9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Гречиха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9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Клубни картофеля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9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Ботва картофеля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786" y="281210"/>
            <a:ext cx="80724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магния в питании растений: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000108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Среднее содержание магния выражается следующими величинами :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 дефиците магния в растениях: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Ухудшается рост и продукционный процесс,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Замедляется синтез азотсодержащих соединений, снижается качество продукции,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Уменьшается содержание хлорофилла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Уменьшается устойчивость к болезням.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Признаки дефицита магния: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Листья становятся пятнистыми (мраморность), бледными, желтоватыми. Это начинается с краев нижних листьев. У злаков появляются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хлорозные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полосатые пятна вдоль листовой пластинки.</a:t>
            </a:r>
          </a:p>
        </p:txBody>
      </p:sp>
      <p:pic>
        <p:nvPicPr>
          <p:cNvPr id="2051" name="Picture 3" descr="F:\01 Лекция Есаулко\Инф\1299045936_magnesium_deficiencies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45" y="4357694"/>
            <a:ext cx="3414699" cy="2200018"/>
          </a:xfrm>
          <a:prstGeom prst="roundRect">
            <a:avLst/>
          </a:prstGeom>
          <a:noFill/>
        </p:spPr>
      </p:pic>
      <p:pic>
        <p:nvPicPr>
          <p:cNvPr id="2052" name="Picture 4" descr="F:\01 Лекция Есаулко\Инф\ad50f71d029ff2efba9c3bcd1ec84734.jpg"/>
          <p:cNvPicPr>
            <a:picLocks noChangeAspect="1" noChangeArrowheads="1"/>
          </p:cNvPicPr>
          <p:nvPr/>
        </p:nvPicPr>
        <p:blipFill>
          <a:blip r:embed="rId3"/>
          <a:srcRect t="23293" r="11525"/>
          <a:stretch>
            <a:fillRect/>
          </a:stretch>
        </p:blipFill>
        <p:spPr bwMode="auto">
          <a:xfrm>
            <a:off x="3929058" y="4357694"/>
            <a:ext cx="5000660" cy="2167741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1213</TotalTime>
  <Words>1159</Words>
  <Application>Microsoft Office PowerPoint</Application>
  <PresentationFormat>Экран (4:3)</PresentationFormat>
  <Paragraphs>283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Проблемы Са и Mg в современном земледелии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Дом</cp:lastModifiedBy>
  <cp:revision>91</cp:revision>
  <dcterms:created xsi:type="dcterms:W3CDTF">2019-10-08T06:53:58Z</dcterms:created>
  <dcterms:modified xsi:type="dcterms:W3CDTF">2019-10-10T05:06:32Z</dcterms:modified>
</cp:coreProperties>
</file>